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media/image6.png" ContentType="image/png"/>
  <Override PartName="/ppt/media/image5.png" ContentType="image/png"/>
  <Override PartName="/ppt/media/image4.png" ContentType="image/png"/>
  <Override PartName="/ppt/media/image8.gif" ContentType="image/gif"/>
  <Override PartName="/ppt/media/image9.png" ContentType="image/png"/>
  <Override PartName="/ppt/media/image2.png" ContentType="image/png"/>
  <Override PartName="/ppt/media/image7.gif" ContentType="image/gif"/>
  <Override PartName="/ppt/media/image1.png" ContentType="image/png"/>
  <Override PartName="/ppt/media/image3.png" ContentType="image/png"/>
  <Override PartName="/ppt/notesSlides/_rels/notesSlide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rawings/drawing3.xml" ContentType="application/vnd.openxmlformats-officedocument.drawingml.chartshapes+xml"/>
  <Override PartName="/ppt/charts/_rels/chart29.xml.rels" ContentType="application/vnd.openxmlformats-package.relationships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2.xml" ContentType="application/vnd.openxmlformats-officedocument.drawingml.chart+xml"/>
  <Override PartName="/ppt/charts/chart31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/>
  <p:notesSz cx="6797675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charts/_rels/chart29.xml.rels><?xml version="1.0" encoding="UTF-8"?>
<Relationships xmlns="http://schemas.openxmlformats.org/package/2006/relationships"><Relationship Id="rId1" Type="http://schemas.openxmlformats.org/officeDocument/2006/relationships/chartUserShapes" Target="../drawings/drawing3.xml"/>
</Relationships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470374323095775"/>
          <c:y val="0.14125"/>
          <c:w val="0.570575912091387"/>
          <c:h val="0.831597222222222"/>
        </c:manualLayout>
      </c:layout>
      <c:barChart>
        <c:barDir val="col"/>
        <c:grouping val="clustered"/>
        <c:varyColors val="0"/>
        <c:axId val="46605616"/>
        <c:axId val="45035471"/>
      </c:barChart>
      <c:catAx>
        <c:axId val="46605616"/>
        <c:scaling>
          <c:orientation val="minMax"/>
        </c:scaling>
        <c:delete val="0"/>
        <c:axPos val="b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45035471"/>
        <c:auto val="1"/>
        <c:lblAlgn val="ctr"/>
        <c:lblOffset val="100"/>
        <c:noMultiLvlLbl val="0"/>
      </c:catAx>
      <c:valAx>
        <c:axId val="45035471"/>
        <c:scaling>
          <c:orientation val="minMax"/>
        </c:scaling>
        <c:delete val="0"/>
        <c:axPos val="l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46605616"/>
        <c:crossBetween val="midCat"/>
      </c:valAx>
      <c:spPr>
        <a:noFill/>
        <a:ln w="2556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470374323095775"/>
          <c:y val="0.14125"/>
          <c:w val="0.570575912091387"/>
          <c:h val="0.831597222222222"/>
        </c:manualLayout>
      </c:layout>
      <c:barChart>
        <c:barDir val="col"/>
        <c:grouping val="clustered"/>
        <c:varyColors val="0"/>
        <c:axId val="39862007"/>
        <c:axId val="37539513"/>
      </c:barChart>
      <c:catAx>
        <c:axId val="39862007"/>
        <c:scaling>
          <c:orientation val="minMax"/>
        </c:scaling>
        <c:delete val="0"/>
        <c:axPos val="b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37539513"/>
        <c:auto val="1"/>
        <c:lblAlgn val="ctr"/>
        <c:lblOffset val="100"/>
        <c:noMultiLvlLbl val="0"/>
      </c:catAx>
      <c:valAx>
        <c:axId val="37539513"/>
        <c:scaling>
          <c:orientation val="minMax"/>
        </c:scaling>
        <c:delete val="0"/>
        <c:axPos val="l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39862007"/>
        <c:crossBetween val="midCat"/>
      </c:valAx>
      <c:spPr>
        <a:noFill/>
        <a:ln w="2556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470374323095775"/>
          <c:y val="0.14125"/>
          <c:w val="0.570575912091387"/>
          <c:h val="0.831597222222222"/>
        </c:manualLayout>
      </c:layout>
      <c:barChart>
        <c:barDir val="col"/>
        <c:grouping val="clustered"/>
        <c:varyColors val="0"/>
        <c:axId val="88118432"/>
        <c:axId val="83645081"/>
      </c:barChart>
      <c:catAx>
        <c:axId val="88118432"/>
        <c:scaling>
          <c:orientation val="minMax"/>
        </c:scaling>
        <c:delete val="0"/>
        <c:axPos val="b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83645081"/>
        <c:auto val="1"/>
        <c:lblAlgn val="ctr"/>
        <c:lblOffset val="100"/>
        <c:noMultiLvlLbl val="0"/>
      </c:catAx>
      <c:valAx>
        <c:axId val="83645081"/>
        <c:scaling>
          <c:orientation val="minMax"/>
        </c:scaling>
        <c:delete val="0"/>
        <c:axPos val="l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88118432"/>
        <c:crossBetween val="midCat"/>
      </c:valAx>
      <c:spPr>
        <a:noFill/>
        <a:ln w="2556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470374323095775"/>
          <c:y val="0.14125"/>
          <c:w val="0.570575912091387"/>
          <c:h val="0.831597222222222"/>
        </c:manualLayout>
      </c:layout>
      <c:barChart>
        <c:barDir val="col"/>
        <c:grouping val="clustered"/>
        <c:varyColors val="0"/>
        <c:axId val="4798949"/>
        <c:axId val="77889114"/>
      </c:barChart>
      <c:catAx>
        <c:axId val="4798949"/>
        <c:scaling>
          <c:orientation val="minMax"/>
        </c:scaling>
        <c:delete val="0"/>
        <c:axPos val="b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77889114"/>
        <c:auto val="1"/>
        <c:lblAlgn val="ctr"/>
        <c:lblOffset val="100"/>
        <c:noMultiLvlLbl val="0"/>
      </c:catAx>
      <c:valAx>
        <c:axId val="77889114"/>
        <c:scaling>
          <c:orientation val="minMax"/>
        </c:scaling>
        <c:delete val="0"/>
        <c:axPos val="l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4798949"/>
        <c:crossBetween val="midCat"/>
      </c:valAx>
      <c:spPr>
        <a:noFill/>
        <a:ln w="2556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470374323095775"/>
          <c:y val="0.141180555555556"/>
          <c:w val="0.570575912091387"/>
          <c:h val="0.831597222222222"/>
        </c:manualLayout>
      </c:layout>
      <c:spPr>
        <a:noFill/>
        <a:ln w="2556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470374323095775"/>
          <c:y val="0.141180555555556"/>
          <c:w val="0.570575912091387"/>
          <c:h val="0.831597222222222"/>
        </c:manualLayout>
      </c:layout>
      <c:spPr>
        <a:noFill/>
        <a:ln w="25560">
          <a:noFill/>
        </a:ln>
      </c:spPr>
    </c:plotArea>
    <c:plotVisOnly val="1"/>
    <c:dispBlanksAs val="gap"/>
  </c:chart>
  <c:spPr>
    <a:noFill/>
    <a:ln w="0">
      <a:noFill/>
    </a:ln>
  </c:spPr>
</c:chartSpace>
</file>

<file path=ppt/drawings/drawing3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0.00233210798845804</cdr:x>
      <cdr:y>0.583263888888889</cdr:y>
    </cdr:from>
    <cdr:to>
      <cdr:x>0.994466184434167</cdr:x>
      <cdr:y>0.971805555555556</cdr:y>
    </cdr:to>
    <cdr:sp>
      <cdr:nvSpPr>
        <cdr:cNvPr id="86" name="TextBox 1"/>
        <cdr:cNvSpPr/>
      </cdr:nvSpPr>
      <cdr:spPr>
        <a:xfrm>
          <a:off x="21240" y="3023640"/>
          <a:ext cx="9036000" cy="201420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 algn="ctr">
            <a:lnSpc>
              <a:spcPct val="100000"/>
            </a:lnSpc>
          </a:pPr>
          <a:r>
            <a:rPr b="1" lang="ru-RU" sz="2200" spc="-1" strike="noStrike">
              <a:solidFill>
                <a:srgbClr val="000000"/>
              </a:solidFill>
              <a:latin typeface="Times New Roman"/>
              <a:ea typeface="DejaVu Sans"/>
            </a:rPr>
            <a:t>Олег Геннадьевич Капшук,</a:t>
          </a:r>
          <a:endParaRPr b="0" sz="2200" spc="-1" strike="noStrike">
            <a:solidFill>
              <a:srgbClr val="000000"/>
            </a:solidFill>
            <a:latin typeface="Tempora LGC Uni"/>
          </a:endParaRPr>
        </a:p>
        <a:p>
          <a:pPr algn="ctr">
            <a:lnSpc>
              <a:spcPct val="100000"/>
            </a:lnSpc>
          </a:pPr>
          <a:r>
            <a:rPr b="1" lang="ru-RU" sz="2200" spc="-1" strike="noStrike">
              <a:solidFill>
                <a:srgbClr val="000000"/>
              </a:solidFill>
              <a:latin typeface="Times New Roman"/>
              <a:ea typeface="DejaVu Sans"/>
            </a:rPr>
            <a:t>Начальник отдела надзорной и разрешительной деятельности по ядерной и радиационной безопасности исследовательских ядерных установок и Билибинской атомной станции</a:t>
          </a:r>
          <a:endParaRPr b="0" sz="2200" spc="-1" strike="noStrike">
            <a:solidFill>
              <a:srgbClr val="000000"/>
            </a:solidFill>
            <a:latin typeface="Tempora LGC Uni"/>
          </a:endParaRPr>
        </a:p>
      </cdr:txBody>
    </cdr:sp>
  </cdr:relSizeAnchor>
</c:userShape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Open Sans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buNone/>
            </a:pPr>
            <a:fld id="{045B668D-42F8-4EF9-9662-0665F4F81EE0}" type="slidenum"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520" cy="3721680"/>
          </a:xfrm>
          <a:prstGeom prst="rect">
            <a:avLst/>
          </a:prstGeom>
          <a:ln w="0">
            <a:noFill/>
          </a:ln>
        </p:spPr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080" cy="44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sldNum" idx="14"/>
          </p:nvPr>
        </p:nvSpPr>
        <p:spPr>
          <a:xfrm>
            <a:off x="3850560" y="943020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6F975B4-7B59-47AC-B3DF-1B3FB3B04A4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520" cy="3721680"/>
          </a:xfrm>
          <a:prstGeom prst="rect">
            <a:avLst/>
          </a:prstGeom>
          <a:ln w="0">
            <a:noFill/>
          </a:ln>
        </p:spPr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080" cy="44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sldNum" idx="15"/>
          </p:nvPr>
        </p:nvSpPr>
        <p:spPr>
          <a:xfrm>
            <a:off x="3850560" y="943020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5C9BD96-CCE7-434D-A2A7-48B5D52F3BA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520" cy="3721680"/>
          </a:xfrm>
          <a:prstGeom prst="rect">
            <a:avLst/>
          </a:prstGeom>
          <a:ln w="0">
            <a:noFill/>
          </a:ln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080" cy="44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sldNum" idx="16"/>
          </p:nvPr>
        </p:nvSpPr>
        <p:spPr>
          <a:xfrm>
            <a:off x="3850560" y="943020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2DC1901-4F41-4BE5-95AB-55CEFFDCBD3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520" cy="3721680"/>
          </a:xfrm>
          <a:prstGeom prst="rect">
            <a:avLst/>
          </a:prstGeom>
          <a:ln w="0">
            <a:noFill/>
          </a:ln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080" cy="44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sldNum" idx="17"/>
          </p:nvPr>
        </p:nvSpPr>
        <p:spPr>
          <a:xfrm>
            <a:off x="3850560" y="943020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491264E-B6FE-45B8-AFFD-F61ECCB8723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520" cy="3721680"/>
          </a:xfrm>
          <a:prstGeom prst="rect">
            <a:avLst/>
          </a:prstGeom>
          <a:ln w="0">
            <a:noFill/>
          </a:ln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080" cy="44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sldNum" idx="18"/>
          </p:nvPr>
        </p:nvSpPr>
        <p:spPr>
          <a:xfrm>
            <a:off x="3850560" y="943020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7A1E7DD-9F15-41AD-BE60-A6A3305D133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520" cy="3721680"/>
          </a:xfrm>
          <a:prstGeom prst="rect">
            <a:avLst/>
          </a:prstGeom>
          <a:ln w="0">
            <a:noFill/>
          </a:ln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080" cy="44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sldNum" idx="19"/>
          </p:nvPr>
        </p:nvSpPr>
        <p:spPr>
          <a:xfrm>
            <a:off x="3850560" y="943020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B6542ED-94AF-4092-8ED8-37A38248B2C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520" cy="3721680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080" cy="44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sldNum" idx="20"/>
          </p:nvPr>
        </p:nvSpPr>
        <p:spPr>
          <a:xfrm>
            <a:off x="3850560" y="943020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AF7CCCE-5B2E-41C8-A51A-A5E9A64CCED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1520" cy="3721680"/>
          </a:xfrm>
          <a:prstGeom prst="rect">
            <a:avLst/>
          </a:prstGeom>
          <a:ln w="0">
            <a:noFill/>
          </a:ln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080" cy="446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sldNum" idx="21"/>
          </p:nvPr>
        </p:nvSpPr>
        <p:spPr>
          <a:xfrm>
            <a:off x="3850560" y="943020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5F279A9-305A-4026-AFEE-A050541E04C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E88EE4F-32FD-46BE-A4CB-F6D667598CA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EAB5E4-2B17-406C-97AE-8EDE63A22F9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FC13FA-4C04-4CCE-BA43-82E28A0618B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EC12BA6-FBB9-4F7B-8A70-83EBFFCACE7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60B1C2-A7A4-4EF7-ACF1-820529C2A8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0B4322-F09A-4EEB-BCB5-D8FBC11A35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D24810-8A53-45C1-B2D3-2C63B8108B6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970AC0-C163-4FF0-8BB3-2EA18DA09FF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EFA03B5-F98B-46F8-8BC7-B8B6A18829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FB24BF-E465-4E31-9AA8-58A53382BA7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AFECED-C972-4237-9273-387F5F4E536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B04487-203E-42B3-851A-CDC2123891A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722C639-9AF2-48B7-9FD8-DF8ACF7013A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8488c4"/>
            </a:gs>
            <a:gs pos="100000">
              <a:srgbClr val="d4de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chart" Target="../charts/chart2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chart" Target="../charts/chart3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chart" Target="../charts/chart3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chart" Target="../charts/chart3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3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3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gif"/><Relationship Id="rId3" Type="http://schemas.openxmlformats.org/officeDocument/2006/relationships/image" Target="../media/image8.gif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Диаграмма 3"/>
          <p:cNvGraphicFramePr/>
          <p:nvPr/>
        </p:nvGraphicFramePr>
        <p:xfrm>
          <a:off x="38160" y="980640"/>
          <a:ext cx="9107280" cy="518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87" name="Picture 3" descr=""/>
          <p:cNvPicPr/>
          <p:nvPr/>
        </p:nvPicPr>
        <p:blipFill>
          <a:blip r:embed="rId2"/>
          <a:stretch/>
        </p:blipFill>
        <p:spPr>
          <a:xfrm>
            <a:off x="0" y="6293160"/>
            <a:ext cx="9142920" cy="56376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4" descr=""/>
          <p:cNvPicPr/>
          <p:nvPr/>
        </p:nvPicPr>
        <p:blipFill>
          <a:blip r:embed="rId3"/>
          <a:stretch/>
        </p:blipFill>
        <p:spPr>
          <a:xfrm>
            <a:off x="11160" y="0"/>
            <a:ext cx="9134640" cy="1366560"/>
          </a:xfrm>
          <a:prstGeom prst="rect">
            <a:avLst/>
          </a:prstGeom>
          <a:ln w="0">
            <a:noFill/>
          </a:ln>
        </p:spPr>
      </p:pic>
      <p:cxnSp>
        <p:nvCxnSpPr>
          <p:cNvPr id="89" name="Прямая соединительная линия 5"/>
          <p:cNvCxnSpPr/>
          <p:nvPr/>
        </p:nvCxnSpPr>
        <p:spPr>
          <a:xfrm>
            <a:off x="1547640" y="6021000"/>
            <a:ext cx="6049440" cy="108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sp>
        <p:nvSpPr>
          <p:cNvPr id="90" name="PlaceHolder 1"/>
          <p:cNvSpPr>
            <a:spLocks noGrp="1"/>
          </p:cNvSpPr>
          <p:nvPr>
            <p:ph type="sldNum" idx="7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FF39329-31F0-4CB9-ABA2-181B810DF2F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91" name="Прямоугольник 7"/>
          <p:cNvSpPr/>
          <p:nvPr/>
        </p:nvSpPr>
        <p:spPr>
          <a:xfrm>
            <a:off x="-5760" y="2493000"/>
            <a:ext cx="91404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</a:pPr>
            <a:r>
              <a:rPr b="1" lang="ru-RU" sz="2400" spc="-1" strike="noStrike">
                <a:solidFill>
                  <a:srgbClr val="4d4d4d"/>
                </a:solidFill>
                <a:latin typeface="Times New Roman"/>
                <a:ea typeface="DejaVu Sans"/>
              </a:rPr>
              <a:t>Отдел надзорной и разрешительной деятельности при монтаже, конструировании, изготовлении оборудования и проектировании объектов использования атомной энергии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Диаграмма 3"/>
          <p:cNvGraphicFramePr/>
          <p:nvPr/>
        </p:nvGraphicFramePr>
        <p:xfrm>
          <a:off x="38160" y="980640"/>
          <a:ext cx="9107280" cy="518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93" name="Picture 3" descr=""/>
          <p:cNvPicPr/>
          <p:nvPr/>
        </p:nvPicPr>
        <p:blipFill>
          <a:blip r:embed="rId2"/>
          <a:stretch/>
        </p:blipFill>
        <p:spPr>
          <a:xfrm>
            <a:off x="0" y="6293160"/>
            <a:ext cx="9142920" cy="563760"/>
          </a:xfrm>
          <a:prstGeom prst="rect">
            <a:avLst/>
          </a:prstGeom>
          <a:ln w="0">
            <a:noFill/>
          </a:ln>
        </p:spPr>
      </p:pic>
      <p:pic>
        <p:nvPicPr>
          <p:cNvPr id="94" name="Picture 4" descr=""/>
          <p:cNvPicPr/>
          <p:nvPr/>
        </p:nvPicPr>
        <p:blipFill>
          <a:blip r:embed="rId3"/>
          <a:stretch/>
        </p:blipFill>
        <p:spPr>
          <a:xfrm>
            <a:off x="11160" y="0"/>
            <a:ext cx="9134640" cy="1366560"/>
          </a:xfrm>
          <a:prstGeom prst="rect">
            <a:avLst/>
          </a:prstGeom>
          <a:ln w="0">
            <a:noFill/>
          </a:ln>
        </p:spPr>
      </p:pic>
      <p:sp>
        <p:nvSpPr>
          <p:cNvPr id="95" name="PlaceHolder 1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03F613-D2DC-4133-9496-A0AFC6424E3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96" name="TextBox 9"/>
          <p:cNvSpPr/>
          <p:nvPr/>
        </p:nvSpPr>
        <p:spPr>
          <a:xfrm>
            <a:off x="46800" y="1367640"/>
            <a:ext cx="9048240" cy="337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Лист № 1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Отдел осуществляет следующие основные полномочия: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Осуществление нормативного регулирования и надзор за соблюдением требований норм и правил в области использования атомной энергии: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рассмотрение материалов и подготовка решений о возможности выдачи предприятиям лицензий на изготовление и конструирование оборудования и проектирование ОИАЭ;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надзор при эксплуатации оборудования, работающего под давлением, и грузоподъемных кранов;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надзор за выполнением условий действия лицензий;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5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целевые и оперативные инспекции; контроль за выполнением предписаний.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Диаграмма 3"/>
          <p:cNvGraphicFramePr/>
          <p:nvPr/>
        </p:nvGraphicFramePr>
        <p:xfrm>
          <a:off x="0" y="908640"/>
          <a:ext cx="9107280" cy="518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98" name="Picture 3" descr=""/>
          <p:cNvPicPr/>
          <p:nvPr/>
        </p:nvPicPr>
        <p:blipFill>
          <a:blip r:embed="rId2"/>
          <a:stretch/>
        </p:blipFill>
        <p:spPr>
          <a:xfrm>
            <a:off x="0" y="6400800"/>
            <a:ext cx="9142920" cy="45612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4" descr=""/>
          <p:cNvPicPr/>
          <p:nvPr/>
        </p:nvPicPr>
        <p:blipFill>
          <a:blip r:embed="rId3"/>
          <a:stretch/>
        </p:blipFill>
        <p:spPr>
          <a:xfrm>
            <a:off x="11160" y="0"/>
            <a:ext cx="9134640" cy="1366560"/>
          </a:xfrm>
          <a:prstGeom prst="rect">
            <a:avLst/>
          </a:prstGeom>
          <a:ln w="0">
            <a:noFill/>
          </a:ln>
        </p:spPr>
      </p:pic>
      <p:sp>
        <p:nvSpPr>
          <p:cNvPr id="100" name="PlaceHolder 1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B0F703B-013C-4150-83DE-34B308C42D0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01" name=""/>
          <p:cNvSpPr txBox="1"/>
          <p:nvPr/>
        </p:nvSpPr>
        <p:spPr>
          <a:xfrm>
            <a:off x="0" y="1440000"/>
            <a:ext cx="9144000" cy="386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Надзор за эксплуатацией оборудования осуществляется на 9 предприятиях, а именно: ОАО «Концерн «Росэнергоатом» филиал «Билибинская АС»;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АО «ГНЦ РФ-ФЭИ»;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 ОИЯИ; ПАО «МСЗ»; НИЦ «Курчатовский институт»; ФГБУ «ГНЦ РФ ИТЭФ»; АО «НИИП»;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АО ОКБ «Гидропресс»; ФГУП «РАДОН».</a:t>
            </a:r>
            <a:endParaRPr b="0" lang="ru-RU" sz="1800" spc="-1" strike="noStrike">
              <a:solidFill>
                <a:srgbClr val="000000"/>
              </a:solidFill>
              <a:latin typeface="Times New Roman"/>
              <a:ea typeface="Tahoma"/>
            </a:endParaRPr>
          </a:p>
          <a:p>
            <a:pPr algn="just">
              <a:lnSpc>
                <a:spcPct val="150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Работа по осуществлению государственного регулирования технической безопасности ведется силами следующих отделов: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отделом надзорной и разрешительной деятельности по ядерной и радиационной безопасности исследовательских ядерных установок и Билибинской АЭС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; отделом надзорной и разрешительной деятельности по РБ; отделом надзорной и разрешительной деятельности по ЯРБ ПТЦ и за УК ЯМ и ФЗ.</a:t>
            </a:r>
            <a:endParaRPr b="0" lang="ru-RU" sz="1800" spc="-1" strike="noStrike">
              <a:solidFill>
                <a:srgbClr val="000000"/>
              </a:solidFill>
              <a:latin typeface="Times New Roman"/>
              <a:ea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Диаграмма 3"/>
          <p:cNvGraphicFramePr/>
          <p:nvPr/>
        </p:nvGraphicFramePr>
        <p:xfrm>
          <a:off x="38160" y="980640"/>
          <a:ext cx="9107280" cy="518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03" name="Picture 3" descr=""/>
          <p:cNvPicPr/>
          <p:nvPr/>
        </p:nvPicPr>
        <p:blipFill>
          <a:blip r:embed="rId2"/>
          <a:stretch/>
        </p:blipFill>
        <p:spPr>
          <a:xfrm>
            <a:off x="0" y="6293160"/>
            <a:ext cx="9142920" cy="56376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4" descr=""/>
          <p:cNvPicPr/>
          <p:nvPr/>
        </p:nvPicPr>
        <p:blipFill>
          <a:blip r:embed="rId3"/>
          <a:stretch/>
        </p:blipFill>
        <p:spPr>
          <a:xfrm>
            <a:off x="11160" y="0"/>
            <a:ext cx="9134640" cy="1366560"/>
          </a:xfrm>
          <a:prstGeom prst="rect">
            <a:avLst/>
          </a:prstGeom>
          <a:ln w="0">
            <a:noFill/>
          </a:ln>
        </p:spPr>
      </p:pic>
      <p:sp>
        <p:nvSpPr>
          <p:cNvPr id="105" name="PlaceHolder 1"/>
          <p:cNvSpPr>
            <a:spLocks noGrp="1"/>
          </p:cNvSpPr>
          <p:nvPr>
            <p:ph type="sldNum" idx="10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F0776A9-D654-401D-859D-1D51C1E320A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06" name="Прямоугольник 21"/>
          <p:cNvSpPr/>
          <p:nvPr/>
        </p:nvSpPr>
        <p:spPr>
          <a:xfrm>
            <a:off x="942480" y="1556640"/>
            <a:ext cx="7703640" cy="9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" rig="threePt"/>
            </a:scene3d>
            <a:sp3d extrusionH="57150">
              <a:bevelT w="38100" h="38100"/>
            </a:sp3d>
          </a:bodyPr>
          <a:p>
            <a:pPr algn="ctr">
              <a:lnSpc>
                <a:spcPct val="8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Анализ надзорной 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и разрешительной деятельности при монтаже, конструировании, изготовлении оборудования и проектировании объектов использования атомной энергии</a:t>
            </a:r>
            <a:br>
              <a:rPr sz="1200"/>
            </a:b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Центрального МТУ по надзору за ЯРБ Ростехнадзора </a:t>
            </a:r>
            <a:br>
              <a:rPr sz="1200"/>
            </a:b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 2й квартал 2023 и 2й квартал 2024  г.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0000"/>
              </a:lnSpc>
            </a:pP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Количество проведенных проверок за за указанные периоды времени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4"/>
          <a:stretch/>
        </p:blipFill>
        <p:spPr>
          <a:xfrm>
            <a:off x="1042560" y="2520000"/>
            <a:ext cx="7237440" cy="332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Диаграмма 1"/>
          <p:cNvGraphicFramePr/>
          <p:nvPr/>
        </p:nvGraphicFramePr>
        <p:xfrm>
          <a:off x="38160" y="980640"/>
          <a:ext cx="9107280" cy="518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09" name="Picture 1" descr=""/>
          <p:cNvPicPr/>
          <p:nvPr/>
        </p:nvPicPr>
        <p:blipFill>
          <a:blip r:embed="rId2"/>
          <a:stretch/>
        </p:blipFill>
        <p:spPr>
          <a:xfrm>
            <a:off x="0" y="6293160"/>
            <a:ext cx="9142920" cy="56376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5" descr=""/>
          <p:cNvPicPr/>
          <p:nvPr/>
        </p:nvPicPr>
        <p:blipFill>
          <a:blip r:embed="rId3"/>
          <a:stretch/>
        </p:blipFill>
        <p:spPr>
          <a:xfrm>
            <a:off x="11160" y="0"/>
            <a:ext cx="9134640" cy="1366560"/>
          </a:xfrm>
          <a:prstGeom prst="rect">
            <a:avLst/>
          </a:prstGeom>
          <a:ln w="0">
            <a:noFill/>
          </a:ln>
        </p:spPr>
      </p:pic>
      <p:sp>
        <p:nvSpPr>
          <p:cNvPr id="111" name="PlaceHolder 1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AC354F1-B474-4A48-8471-7B47B2C9CB7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12" name="Прямоугольник 2"/>
          <p:cNvSpPr/>
          <p:nvPr/>
        </p:nvSpPr>
        <p:spPr>
          <a:xfrm>
            <a:off x="942480" y="1556640"/>
            <a:ext cx="7703640" cy="9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" rig="threePt"/>
            </a:scene3d>
            <a:sp3d extrusionH="57150">
              <a:bevelT w="38100" h="38100"/>
            </a:sp3d>
          </a:bodyPr>
          <a:p>
            <a:pPr algn="ctr">
              <a:lnSpc>
                <a:spcPct val="8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Анализ надзорной 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и разрешительной деятельности при монтаже, конструировании, изготовлении оборудования и проектировании объектов использования атомной энергии</a:t>
            </a:r>
            <a:br>
              <a:rPr sz="1200"/>
            </a:b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Центрального МТУ по надзору за ЯРБ Ростехнадзора </a:t>
            </a:r>
            <a:br>
              <a:rPr sz="1200"/>
            </a:b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 2й квартал 2023 и 2й квартал 2024  г.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0000"/>
              </a:lnSpc>
            </a:pP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Количество проведенных плановых проверок за за указанные периоды времени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4"/>
          <a:stretch/>
        </p:blipFill>
        <p:spPr>
          <a:xfrm>
            <a:off x="1042560" y="2520000"/>
            <a:ext cx="7237440" cy="3323160"/>
          </a:xfrm>
          <a:prstGeom prst="rect">
            <a:avLst/>
          </a:prstGeom>
          <a:ln w="0">
            <a:noFill/>
          </a:ln>
        </p:spPr>
      </p:pic>
      <p:pic>
        <p:nvPicPr>
          <p:cNvPr id="114" name="" descr=""/>
          <p:cNvPicPr/>
          <p:nvPr/>
        </p:nvPicPr>
        <p:blipFill>
          <a:blip r:embed="rId5"/>
          <a:stretch/>
        </p:blipFill>
        <p:spPr>
          <a:xfrm>
            <a:off x="987120" y="2473920"/>
            <a:ext cx="7218360" cy="347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Диаграмма 2"/>
          <p:cNvGraphicFramePr/>
          <p:nvPr/>
        </p:nvGraphicFramePr>
        <p:xfrm>
          <a:off x="38160" y="980640"/>
          <a:ext cx="9107280" cy="518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16" name="Picture 7" descr=""/>
          <p:cNvPicPr/>
          <p:nvPr/>
        </p:nvPicPr>
        <p:blipFill>
          <a:blip r:embed="rId2"/>
          <a:stretch/>
        </p:blipFill>
        <p:spPr>
          <a:xfrm>
            <a:off x="0" y="6293160"/>
            <a:ext cx="9142920" cy="56376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8" descr=""/>
          <p:cNvPicPr/>
          <p:nvPr/>
        </p:nvPicPr>
        <p:blipFill>
          <a:blip r:embed="rId3"/>
          <a:stretch/>
        </p:blipFill>
        <p:spPr>
          <a:xfrm>
            <a:off x="11160" y="0"/>
            <a:ext cx="9134640" cy="136656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D6FE7F0-1B63-49A7-BAC0-E3AA7901D22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19" name="Прямоугольник 3"/>
          <p:cNvSpPr/>
          <p:nvPr/>
        </p:nvSpPr>
        <p:spPr>
          <a:xfrm>
            <a:off x="942480" y="1556640"/>
            <a:ext cx="7703640" cy="96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" rig="threePt"/>
            </a:scene3d>
            <a:sp3d extrusionH="57150">
              <a:bevelT w="38100" h="38100"/>
            </a:sp3d>
          </a:bodyPr>
          <a:p>
            <a:pPr algn="ctr">
              <a:lnSpc>
                <a:spcPct val="8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Анализ надзорной 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и разрешительной деятельности при монтаже, конструировании, изготовлении оборудования и проектировании объектов использования атомной энергии</a:t>
            </a:r>
            <a:br>
              <a:rPr sz="1200"/>
            </a:b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Центрального МТУ по надзору за ЯРБ Ростехнадзора </a:t>
            </a:r>
            <a:br>
              <a:rPr sz="1200"/>
            </a:b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 2й квартал 2023 и 2й квартал 2024  г.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0000"/>
              </a:lnSpc>
            </a:pP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Количество поднадзорных организаций на отчетный период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4"/>
          <a:stretch/>
        </p:blipFill>
        <p:spPr>
          <a:xfrm>
            <a:off x="1042560" y="2520000"/>
            <a:ext cx="7237440" cy="3323160"/>
          </a:xfrm>
          <a:prstGeom prst="rect">
            <a:avLst/>
          </a:prstGeom>
          <a:ln w="0">
            <a:noFill/>
          </a:ln>
        </p:spPr>
      </p:pic>
      <p:pic>
        <p:nvPicPr>
          <p:cNvPr id="121" name="" descr=""/>
          <p:cNvPicPr/>
          <p:nvPr/>
        </p:nvPicPr>
        <p:blipFill>
          <a:blip r:embed="rId5"/>
          <a:stretch/>
        </p:blipFill>
        <p:spPr>
          <a:xfrm>
            <a:off x="987120" y="2473920"/>
            <a:ext cx="7218360" cy="3475800"/>
          </a:xfrm>
          <a:prstGeom prst="rect">
            <a:avLst/>
          </a:prstGeom>
          <a:ln w="0">
            <a:noFill/>
          </a:ln>
        </p:spPr>
      </p:pic>
      <p:pic>
        <p:nvPicPr>
          <p:cNvPr id="122" name="" descr=""/>
          <p:cNvPicPr/>
          <p:nvPr/>
        </p:nvPicPr>
        <p:blipFill>
          <a:blip r:embed="rId6"/>
          <a:stretch/>
        </p:blipFill>
        <p:spPr>
          <a:xfrm>
            <a:off x="1001520" y="2550240"/>
            <a:ext cx="7189920" cy="332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3" descr=""/>
          <p:cNvPicPr/>
          <p:nvPr/>
        </p:nvPicPr>
        <p:blipFill>
          <a:blip r:embed="rId1"/>
          <a:stretch/>
        </p:blipFill>
        <p:spPr>
          <a:xfrm>
            <a:off x="0" y="6293160"/>
            <a:ext cx="9142920" cy="563760"/>
          </a:xfrm>
          <a:prstGeom prst="rect">
            <a:avLst/>
          </a:prstGeom>
          <a:ln w="0">
            <a:noFill/>
          </a:ln>
        </p:spPr>
      </p:pic>
      <p:pic>
        <p:nvPicPr>
          <p:cNvPr id="124" name="Picture 4" descr=""/>
          <p:cNvPicPr/>
          <p:nvPr/>
        </p:nvPicPr>
        <p:blipFill>
          <a:blip r:embed="rId2"/>
          <a:stretch/>
        </p:blipFill>
        <p:spPr>
          <a:xfrm>
            <a:off x="11160" y="0"/>
            <a:ext cx="9134640" cy="1366560"/>
          </a:xfrm>
          <a:prstGeom prst="rect">
            <a:avLst/>
          </a:prstGeom>
          <a:ln w="0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sldNum" idx="13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968DAFB-B67F-4053-B034-6266FE93E44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26" name=""/>
          <p:cNvSpPr txBox="1"/>
          <p:nvPr/>
        </p:nvSpPr>
        <p:spPr>
          <a:xfrm>
            <a:off x="180000" y="1440000"/>
            <a:ext cx="8820000" cy="1182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Характеристика нарушений.</a:t>
            </a:r>
            <a:endParaRPr b="1" lang="ru-RU" sz="1600" spc="-1" strike="noStrike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- Инцидентов, которые могли бы привести к ухудшению технической безопасности объектов, связанных с эксплуатацией оборудования, не выявлено.</a:t>
            </a:r>
            <a:endParaRPr b="0" lang="ru-RU" sz="1600" spc="-1" strike="noStrike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- Невыполненных в установленные сроки пунктов ранее выданных предписаний нет.</a:t>
            </a:r>
            <a:endParaRPr b="0" lang="ru-RU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1945"/>
          <p:cNvSpPr/>
          <p:nvPr/>
        </p:nvSpPr>
        <p:spPr>
          <a:xfrm>
            <a:off x="599040" y="164880"/>
            <a:ext cx="7703640" cy="33336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dir="t" rig="threePt"/>
          </a:scene3d>
          <a:sp3d prstMaterial="metal">
            <a:bevelT prst="relaxedInset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" rig="threePt"/>
            </a:scene3d>
            <a:sp3d extrusionH="57150">
              <a:bevelT w="38100" h="38100"/>
            </a:sp3d>
          </a:bodyPr>
          <a:p>
            <a:pPr algn="ctr">
              <a:lnSpc>
                <a:spcPct val="80000"/>
              </a:lnSpc>
            </a:pPr>
            <a:r>
              <a:rPr b="1" lang="ru-RU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Центральное МТУ по надзору за ЯРБ Ростехнадзора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8" name="Номер слайда 1"/>
          <p:cNvSpPr/>
          <p:nvPr/>
        </p:nvSpPr>
        <p:spPr>
          <a:xfrm>
            <a:off x="8706960" y="240840"/>
            <a:ext cx="286920" cy="18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Microsoft Sans Serif"/>
              <a:ea typeface="DejaVu Sans"/>
            </a:endParaRPr>
          </a:p>
        </p:txBody>
      </p:sp>
      <p:pic>
        <p:nvPicPr>
          <p:cNvPr id="129" name="Picture 2" descr="C:\Users\oasmra\Downloads\Герб цветной.png"/>
          <p:cNvPicPr/>
          <p:nvPr/>
        </p:nvPicPr>
        <p:blipFill>
          <a:blip r:embed="rId1"/>
          <a:stretch/>
        </p:blipFill>
        <p:spPr>
          <a:xfrm>
            <a:off x="150120" y="35640"/>
            <a:ext cx="646920" cy="60372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6" descr=""/>
          <p:cNvPicPr/>
          <p:nvPr/>
        </p:nvPicPr>
        <p:blipFill>
          <a:blip r:embed="rId2"/>
          <a:stretch/>
        </p:blipFill>
        <p:spPr>
          <a:xfrm>
            <a:off x="800640" y="205920"/>
            <a:ext cx="394920" cy="394920"/>
          </a:xfrm>
          <a:prstGeom prst="rect">
            <a:avLst/>
          </a:prstGeom>
          <a:ln w="0">
            <a:noFill/>
          </a:ln>
          <a:effectLst>
            <a:innerShdw blurRad="114300">
              <a:srgbClr val="000000"/>
            </a:innerShdw>
          </a:effectLst>
        </p:spPr>
      </p:pic>
      <p:pic>
        <p:nvPicPr>
          <p:cNvPr id="131" name="Picture 12" descr="C:\Users\СВЕТА\Desktop\253644422.jpg"/>
          <p:cNvPicPr/>
          <p:nvPr/>
        </p:nvPicPr>
        <p:blipFill>
          <a:blip r:embed="rId3"/>
          <a:stretch/>
        </p:blipFill>
        <p:spPr>
          <a:xfrm>
            <a:off x="8530200" y="115560"/>
            <a:ext cx="572400" cy="48528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4" descr=""/>
          <p:cNvPicPr/>
          <p:nvPr/>
        </p:nvPicPr>
        <p:blipFill>
          <a:blip r:embed="rId4"/>
          <a:stretch/>
        </p:blipFill>
        <p:spPr>
          <a:xfrm>
            <a:off x="11160" y="0"/>
            <a:ext cx="9134640" cy="136656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3" descr=""/>
          <p:cNvPicPr/>
          <p:nvPr/>
        </p:nvPicPr>
        <p:blipFill>
          <a:blip r:embed="rId5"/>
          <a:stretch/>
        </p:blipFill>
        <p:spPr>
          <a:xfrm>
            <a:off x="0" y="6293160"/>
            <a:ext cx="9142920" cy="563760"/>
          </a:xfrm>
          <a:prstGeom prst="rect">
            <a:avLst/>
          </a:prstGeom>
          <a:ln w="0">
            <a:noFill/>
          </a:ln>
        </p:spPr>
      </p:pic>
      <p:sp>
        <p:nvSpPr>
          <p:cNvPr id="134" name="Номер слайда 8"/>
          <p:cNvSpPr/>
          <p:nvPr/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DEE125B-B9E6-457D-8AD8-D1916AAA93BA}" type="slidenum">
              <a:rPr b="0" lang="ru-RU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35" name="Picture 2" descr="C:\Users\oasmra\Downloads\Герб цветной.png"/>
          <p:cNvPicPr/>
          <p:nvPr/>
        </p:nvPicPr>
        <p:blipFill>
          <a:blip r:embed="rId6"/>
          <a:stretch/>
        </p:blipFill>
        <p:spPr>
          <a:xfrm>
            <a:off x="2411640" y="1402920"/>
            <a:ext cx="3780360" cy="3969000"/>
          </a:xfrm>
          <a:prstGeom prst="rect">
            <a:avLst/>
          </a:prstGeom>
          <a:ln w="0">
            <a:noFill/>
          </a:ln>
        </p:spPr>
      </p:pic>
      <p:sp>
        <p:nvSpPr>
          <p:cNvPr id="136" name="Прямоугольник 14"/>
          <p:cNvSpPr/>
          <p:nvPr/>
        </p:nvSpPr>
        <p:spPr>
          <a:xfrm>
            <a:off x="1097280" y="5373360"/>
            <a:ext cx="6962400" cy="748440"/>
          </a:xfrm>
          <a:prstGeom prst="rect">
            <a:avLst/>
          </a:prstGeom>
          <a:noFill/>
          <a:ln w="0">
            <a:noFill/>
          </a:ln>
          <a:effectLst>
            <a:glow rad="228600">
              <a:srgbClr val="0087da">
                <a:alpha val="40000"/>
              </a:srgbClr>
            </a:glow>
            <a:innerShdw>
              <a:srgbClr val="002060"/>
            </a:innerShdw>
            <a:reflection algn="bl" blurRad="6350" dir="5400000" dist="50800" endA="300" endPos="55500" rotWithShape="0" stA="50000" sy="-100000"/>
            <a:softEdge rad="6336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80000"/>
              </a:lnSpc>
            </a:pP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80000"/>
              </a:lnSpc>
            </a:pPr>
            <a:r>
              <a:rPr b="1" lang="ru-RU" sz="2400" spc="-1" strike="noStrike">
                <a:solidFill>
                  <a:srgbClr val="262626"/>
                </a:solidFill>
                <a:latin typeface="Times New Roman"/>
                <a:ea typeface="DejaVu Sans"/>
              </a:rPr>
              <a:t>Спасибо за внимание!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11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581c9"/>
      </a:lt2>
      <a:accent1>
        <a:srgbClr val="0486d6"/>
      </a:accent1>
      <a:accent2>
        <a:srgbClr val="04a1ee"/>
      </a:accent2>
      <a:accent3>
        <a:srgbClr val="ffffff"/>
      </a:accent3>
      <a:accent4>
        <a:srgbClr val="404040"/>
      </a:accent4>
      <a:accent5>
        <a:srgbClr val="aac3e8"/>
      </a:accent5>
      <a:accent6>
        <a:srgbClr val="0391d8"/>
      </a:accent6>
      <a:hlink>
        <a:srgbClr val="0b69b8"/>
      </a:hlink>
      <a:folHlink>
        <a:srgbClr val="ddddd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3337</TotalTime>
  <Application>LibreOffice/7.4.4.2$Linux_X86_64 LibreOffice_project/40$Build-2</Application>
  <AppVersion>15.0000</AppVersion>
  <Words>627</Words>
  <Paragraphs>131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2014-12-27T18:53:45Z</dcterms:created>
  <dc:creator>ГРАУ</dc:creator>
  <dc:description/>
  <dc:language>ru-RU</dc:language>
  <cp:lastModifiedBy/>
  <cp:lastPrinted>2017-03-17T07:14:10Z</cp:lastPrinted>
  <dcterms:modified xsi:type="dcterms:W3CDTF">2024-08-23T12:30:23Z</dcterms:modified>
  <cp:revision>226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13</vt:i4>
  </property>
  <property fmtid="{D5CDD505-2E9C-101B-9397-08002B2CF9AE}" pid="3" name="PresentationFormat">
    <vt:lpwstr>Экран (4:3)</vt:lpwstr>
  </property>
  <property fmtid="{D5CDD505-2E9C-101B-9397-08002B2CF9AE}" pid="4" name="Slides">
    <vt:i4>13</vt:i4>
  </property>
</Properties>
</file>